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9" r:id="rId2"/>
    <p:sldId id="260" r:id="rId3"/>
    <p:sldId id="261" r:id="rId4"/>
    <p:sldId id="262" r:id="rId5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AFFD463-B6EE-4682-9094-9861E7275E5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B40C801-6D3F-4B61-8489-AF543E06DB3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F5C9E77-A6FC-4F03-8E01-AD47C4CDADD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3597A74-1262-4E7E-82E4-670C96260B1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1C9A3C9-93AF-4E64-B6FF-AB13BC719E5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DFCCF7-89AE-4176-A258-72AF2F23805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FA6C912-DA1D-4BC7-B3E4-60A0C9D6FB1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FE5ABAC-3BD3-4A90-B6FC-323CC5685FC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E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37AEA0E-6D40-4652-9303-891AD27E0A2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2892FB9-22A4-45B9-8D0E-64D28DAB610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1CD11F7-6450-44E8-8AD0-E132E8ABBD3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17895F6-B07F-43B1-B70A-E156FEAF635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39" name="Group 7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140" name="Group 8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141" name="Rectangle 5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Freeform 6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Freeform 7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Freeform 8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Freeform 9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Freeform 10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Freeform 11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Freeform 12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Freeform 13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Freeform 14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Freeform 15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Freeform 17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Freeform 18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Freeform 19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Freeform 20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Rectangle 21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Freeform 22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Freeform 23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Freeform 24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Freeform 25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Freeform 26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Freeform 27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Freeform 28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Freeform 29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Freeform 30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Freeform 31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8" name="Group 9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169" name="Freeform 32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Freeform 33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Freeform 34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Freeform 35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Freeform 36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Freeform 37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Freeform 38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" name="Freeform 39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" name="Freeform 40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Rectangle 41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s-ES" sz="3600" b="0" strike="noStrike" cap="all" spc="-1">
                <a:solidFill>
                  <a:srgbClr val="FFFFFF"/>
                </a:solidFill>
                <a:latin typeface="Tw Cen MT"/>
              </a:rPr>
              <a:t>Haga clic para modificar el estilo de título del patrón</a:t>
            </a:r>
            <a:endParaRPr lang="en-US" sz="3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s-ES" sz="2400" b="0" strike="noStrike" spc="-1">
                <a:solidFill>
                  <a:srgbClr val="FFFFFF"/>
                </a:solidFill>
                <a:latin typeface="Tw Cen MT"/>
              </a:rPr>
              <a:t>Haga clic para modificar el estilo de texto del patrón</a:t>
            </a:r>
            <a:endParaRPr lang="en-US" sz="2400" b="0" strike="noStrike" spc="-1">
              <a:solidFill>
                <a:srgbClr val="FFFFFF"/>
              </a:solidFill>
              <a:latin typeface="Tw Cen MT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s-ES" sz="2000" b="0" strike="noStrike" spc="-1">
                <a:solidFill>
                  <a:srgbClr val="FFFFFF"/>
                </a:solidFill>
                <a:latin typeface="Tw Cen MT"/>
              </a:rPr>
              <a:t>Segundo nivel</a:t>
            </a:r>
            <a:endParaRPr lang="en-US" sz="2000" b="0" strike="noStrike" spc="-1">
              <a:solidFill>
                <a:srgbClr val="FFFFFF"/>
              </a:solidFill>
              <a:latin typeface="Tw Cen MT"/>
            </a:endParaRPr>
          </a:p>
          <a:p>
            <a:pPr marL="1143000" lvl="2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s-ES" sz="1800" b="0" strike="noStrike" spc="-1">
                <a:solidFill>
                  <a:srgbClr val="FFFFFF"/>
                </a:solidFill>
                <a:latin typeface="Tw Cen MT"/>
              </a:rPr>
              <a:t>Tercer nivel</a:t>
            </a:r>
            <a:endParaRPr lang="en-US" sz="1800" b="0" strike="noStrike" spc="-1">
              <a:solidFill>
                <a:srgbClr val="FFFFFF"/>
              </a:solidFill>
              <a:latin typeface="Tw Cen MT"/>
            </a:endParaRPr>
          </a:p>
          <a:p>
            <a:pPr marL="1600200" lvl="3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s-ES" sz="1600" b="0" strike="noStrike" spc="-1">
                <a:solidFill>
                  <a:srgbClr val="FFFFFF"/>
                </a:solidFill>
                <a:latin typeface="Tw Cen MT"/>
              </a:rPr>
              <a:t>Cuarto nivel</a:t>
            </a:r>
            <a:endParaRPr lang="en-US" sz="1600" b="0" strike="noStrike" spc="-1">
              <a:solidFill>
                <a:srgbClr val="FFFFFF"/>
              </a:solidFill>
              <a:latin typeface="Tw Cen MT"/>
            </a:endParaRPr>
          </a:p>
          <a:p>
            <a:pPr marL="2057400" lvl="4" indent="-22860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s-ES" sz="1600" b="0" strike="noStrike" spc="-1">
                <a:solidFill>
                  <a:srgbClr val="FFFFFF"/>
                </a:solidFill>
                <a:latin typeface="Tw Cen MT"/>
              </a:rPr>
              <a:t>Quinto nivel</a:t>
            </a:r>
            <a:endParaRPr lang="en-US" sz="1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dt" idx="4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50" b="0" strike="noStrike" spc="-1">
                <a:solidFill>
                  <a:srgbClr val="FFFFFF"/>
                </a:solidFill>
                <a:latin typeface="Tw Cen MT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en-US" sz="1050" b="0" strike="noStrike" spc="-1">
                <a:solidFill>
                  <a:srgbClr val="FFFFFF"/>
                </a:solidFill>
                <a:latin typeface="Tw Cen MT"/>
              </a:rPr>
              <a:t>&lt;fecha/hora&gt;</a:t>
            </a:r>
            <a:endParaRPr lang="es-ES" sz="1050" b="0" strike="noStrike" spc="-1"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ftr" idx="5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s-E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sldNum" idx="6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50" b="0" strike="noStrike" spc="-1">
                <a:solidFill>
                  <a:srgbClr val="FFFFFF"/>
                </a:solidFill>
                <a:latin typeface="Tw Cen M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2A421B5-CEB6-478C-9B44-FFAA62F248EC}" type="slidenum">
              <a:rPr lang="en-US" sz="1050" b="0" strike="noStrike" spc="-1">
                <a:solidFill>
                  <a:srgbClr val="FFFFFF"/>
                </a:solidFill>
                <a:latin typeface="Tw Cen MT"/>
              </a:rPr>
              <a:t>‹#›</a:t>
            </a:fld>
            <a:endParaRPr lang="es-ES" sz="10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sz="6000" b="0" strike="noStrike" cap="all" spc="-1" dirty="0">
                <a:solidFill>
                  <a:srgbClr val="FFFFFF"/>
                </a:solidFill>
                <a:latin typeface="Tw Cen MT"/>
              </a:rPr>
              <a:t>CRITERIOS DE SELECCIÓN</a:t>
            </a:r>
            <a:endParaRPr lang="en-US" sz="6000" b="0" strike="noStrike" spc="-1" dirty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1434240" y="2160000"/>
            <a:ext cx="10085760" cy="378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20% nota de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inglés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 del primer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curso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 del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ciclo</a:t>
            </a:r>
            <a:endParaRPr lang="en-US" sz="2600" b="0" strike="noStrike" spc="-1" dirty="0">
              <a:solidFill>
                <a:srgbClr val="FFFFFF"/>
              </a:solidFill>
              <a:latin typeface="Tw Cen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20% nota media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expediente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600" b="0" strike="noStrike" spc="-1" dirty="0" err="1" smtClean="0">
                <a:solidFill>
                  <a:srgbClr val="FFFFFF"/>
                </a:solidFill>
                <a:latin typeface="Tw Cen MT"/>
              </a:rPr>
              <a:t>académico</a:t>
            </a:r>
            <a:r>
              <a:rPr lang="en-US" sz="2600" b="0" strike="noStrike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del primer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curso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 del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ciclo</a:t>
            </a:r>
            <a:endParaRPr lang="en-US" sz="2600" b="0" strike="noStrike" spc="-1" dirty="0">
              <a:solidFill>
                <a:srgbClr val="FFFFFF"/>
              </a:solidFill>
              <a:latin typeface="Tw Cen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20%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entrevista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en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inglés</a:t>
            </a:r>
            <a:endParaRPr lang="en-US" sz="2600" b="0" strike="noStrike" spc="-1" dirty="0">
              <a:solidFill>
                <a:srgbClr val="FFFFFF"/>
              </a:solidFill>
              <a:latin typeface="Tw Cen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40%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Tw Cen MT"/>
              </a:rPr>
              <a:t>entrevista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600" b="0" strike="noStrike" spc="-1" dirty="0" smtClean="0">
                <a:solidFill>
                  <a:srgbClr val="FFFFFF"/>
                </a:solidFill>
                <a:latin typeface="Tw Cen MT"/>
              </a:rPr>
              <a:t>personal</a:t>
            </a:r>
            <a:endParaRPr lang="en-US" sz="2600" b="0" strike="noStrike" spc="-1" dirty="0">
              <a:solidFill>
                <a:srgbClr val="FFFFFF"/>
              </a:solidFill>
              <a:latin typeface="Tw Cen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*** </a:t>
            </a:r>
            <a:r>
              <a:rPr lang="en-US" sz="2600" b="0" strike="noStrike" spc="-1" dirty="0" smtClean="0">
                <a:solidFill>
                  <a:srgbClr val="FFFFFF"/>
                </a:solidFill>
                <a:latin typeface="Tw Cen MT"/>
              </a:rPr>
              <a:t>20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% EXTRA SI TIENES UNA EMPRESA DONDE REALIZAR LAS PRÁCTICAS BUSCADA POR TI!! Y </a:t>
            </a:r>
            <a:r>
              <a:rPr lang="en-US" sz="2600" b="0" strike="noStrike" spc="-1" dirty="0" smtClean="0">
                <a:solidFill>
                  <a:srgbClr val="FFFFFF"/>
                </a:solidFill>
                <a:latin typeface="Tw Cen MT"/>
              </a:rPr>
              <a:t>10% 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POR CERTIFICACIÓN B2 EN IDIOMA Y </a:t>
            </a:r>
            <a:r>
              <a:rPr lang="en-US" sz="2600" b="0" strike="noStrike" spc="-1" dirty="0" smtClean="0">
                <a:solidFill>
                  <a:srgbClr val="FFFFFF"/>
                </a:solidFill>
                <a:latin typeface="Tw Cen MT"/>
              </a:rPr>
              <a:t>20</a:t>
            </a:r>
            <a:r>
              <a:rPr lang="en-US" sz="2600" b="0" strike="noStrike" spc="-1" dirty="0">
                <a:solidFill>
                  <a:srgbClr val="FFFFFF"/>
                </a:solidFill>
                <a:latin typeface="Tw Cen MT"/>
              </a:rPr>
              <a:t>% POR C1 EN ADELANTE!!****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 idx="4294967295"/>
          </p:nvPr>
        </p:nvSpPr>
        <p:spPr>
          <a:xfrm>
            <a:off x="1141560" y="618480"/>
            <a:ext cx="9905760" cy="970477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sz="6000" cap="all" spc="-1" dirty="0" smtClean="0">
                <a:solidFill>
                  <a:srgbClr val="FFFFFF"/>
                </a:solidFill>
                <a:latin typeface="Tw Cen MT"/>
              </a:rPr>
              <a:t>Premisas a cumplir</a:t>
            </a:r>
            <a:endParaRPr lang="en-US" sz="6000" b="0" strike="noStrike" spc="-1" dirty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idx="4294967295"/>
          </p:nvPr>
        </p:nvSpPr>
        <p:spPr>
          <a:xfrm>
            <a:off x="1141560" y="1469036"/>
            <a:ext cx="10348460" cy="454201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Independientemente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del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proceso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de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selección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el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equipo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educativo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evaluará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la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conveniencia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de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si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el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alumno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/a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puede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ir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de Erasmus.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Puede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ser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motivo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de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exclusión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.</a:t>
            </a:r>
            <a:endParaRPr lang="en-US" sz="2400" b="0" strike="noStrike" spc="-1" dirty="0">
              <a:solidFill>
                <a:srgbClr val="FFFFFF"/>
              </a:solidFill>
              <a:latin typeface="Tw Cen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Se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tiene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que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tener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todo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aprobado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para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poder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ir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de Erasmus ( Se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hará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seguimiento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hasta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febrero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)</a:t>
            </a:r>
            <a:endParaRPr lang="en-US" sz="2400" b="0" strike="noStrike" spc="-1" dirty="0">
              <a:solidFill>
                <a:srgbClr val="FFFFFF"/>
              </a:solidFill>
              <a:latin typeface="Tw Cen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Hay que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asistir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a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clases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de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inglés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obligatorias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(Maximo 10% de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faltas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)</a:t>
            </a:r>
            <a:endParaRPr lang="en-US" sz="2400" b="0" strike="noStrike" spc="-1" dirty="0">
              <a:solidFill>
                <a:srgbClr val="FFFFFF"/>
              </a:solidFill>
              <a:latin typeface="Tw Cen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Hay que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tener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la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tarjeta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 sanitaria </a:t>
            </a:r>
            <a:r>
              <a:rPr lang="en-US" sz="2400" spc="-1" dirty="0" err="1" smtClean="0">
                <a:solidFill>
                  <a:srgbClr val="FFFFFF"/>
                </a:solidFill>
                <a:latin typeface="Tw Cen MT"/>
              </a:rPr>
              <a:t>europea</a:t>
            </a:r>
            <a:r>
              <a:rPr lang="en-US" sz="2400" spc="-1" dirty="0" smtClean="0">
                <a:solidFill>
                  <a:srgbClr val="FFFFFF"/>
                </a:solidFill>
                <a:latin typeface="Tw Cen MT"/>
              </a:rPr>
              <a:t>.</a:t>
            </a: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FFFFFF"/>
                </a:solidFill>
                <a:latin typeface="Tw Cen MT"/>
              </a:rPr>
              <a:t>EL 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Tw Cen MT"/>
              </a:rPr>
              <a:t>NO CUMPLIR ALGUNA DE ESTAS PREMISAS SUPONDRÁ LA EXCLUSIÓN DEL PROCESO ERASMUS</a:t>
            </a:r>
            <a:endParaRPr lang="en-US" sz="2400" b="0" strike="noStrike" spc="-1" dirty="0">
              <a:solidFill>
                <a:srgbClr val="FFFFFF"/>
              </a:solidFill>
              <a:latin typeface="Tw Cen MT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None/>
            </a:pPr>
            <a:endParaRPr lang="en-US" sz="2400" b="0" strike="noStrike" spc="-1" dirty="0">
              <a:solidFill>
                <a:srgbClr val="FFFF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229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 idx="4294967295"/>
          </p:nvPr>
        </p:nvSpPr>
        <p:spPr>
          <a:xfrm>
            <a:off x="1141560" y="618480"/>
            <a:ext cx="9905760" cy="134946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6000" spc="-1" dirty="0" smtClean="0">
                <a:solidFill>
                  <a:srgbClr val="FFFFFF"/>
                </a:solidFill>
                <a:latin typeface="Tw Cen MT"/>
              </a:rPr>
              <a:t>CALENDARIO PROCESO SELECCIÓN</a:t>
            </a:r>
            <a:endParaRPr lang="en-US" sz="6000" b="0" strike="noStrike" spc="-1" dirty="0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70965"/>
              </p:ext>
            </p:extLst>
          </p:nvPr>
        </p:nvGraphicFramePr>
        <p:xfrm>
          <a:off x="2030440" y="2071387"/>
          <a:ext cx="81280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065276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7173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Hito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Fecha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8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Reunión informativa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30 de octubre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19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Recepción</a:t>
                      </a:r>
                      <a:r>
                        <a:rPr lang="es-ES" baseline="0" dirty="0" smtClean="0"/>
                        <a:t> de solicitudes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31 de octubre a 10 de noviembre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2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Entrevistas de inglés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 a 22</a:t>
                      </a:r>
                      <a:r>
                        <a:rPr lang="es-ES" baseline="0" dirty="0" smtClean="0"/>
                        <a:t> de noviembre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5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Evaluación por equipo</a:t>
                      </a:r>
                      <a:r>
                        <a:rPr lang="es-ES" baseline="0" dirty="0" smtClean="0"/>
                        <a:t> educativo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27 y 28 de noviembre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7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Entrevistas personales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27 de noviembre a 1 de diciembre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03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Publicación preliminar</a:t>
                      </a:r>
                      <a:r>
                        <a:rPr lang="es-ES" baseline="0" dirty="0" smtClean="0"/>
                        <a:t> de alumnos seleccionados y excluidos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 diciembre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2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Periodo de reclamaciones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 al 12 de diciembre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66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Publicación definitiva</a:t>
                      </a:r>
                      <a:r>
                        <a:rPr lang="es-ES" baseline="0" dirty="0" smtClean="0"/>
                        <a:t> de alumnos seleccionados y excluidos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 de diciembre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79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3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 idx="4294967295"/>
          </p:nvPr>
        </p:nvSpPr>
        <p:spPr>
          <a:xfrm>
            <a:off x="1081926" y="1860871"/>
            <a:ext cx="9905760" cy="970477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6000" b="0" strike="noStrike" spc="-1" dirty="0" smtClean="0">
                <a:solidFill>
                  <a:srgbClr val="FFFFFF"/>
                </a:solidFill>
                <a:latin typeface="Tw Cen MT"/>
              </a:rPr>
              <a:t>Si </a:t>
            </a:r>
            <a:r>
              <a:rPr lang="en-US" sz="6000" b="0" strike="noStrike" spc="-1" dirty="0" err="1" smtClean="0">
                <a:solidFill>
                  <a:srgbClr val="FFFFFF"/>
                </a:solidFill>
                <a:latin typeface="Tw Cen MT"/>
              </a:rPr>
              <a:t>estás</a:t>
            </a:r>
            <a:r>
              <a:rPr lang="en-US" sz="6000" b="0" strike="noStrike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6000" b="0" strike="noStrike" spc="-1" dirty="0" err="1" smtClean="0">
                <a:solidFill>
                  <a:srgbClr val="FFFFFF"/>
                </a:solidFill>
                <a:latin typeface="Tw Cen MT"/>
              </a:rPr>
              <a:t>interesada</a:t>
            </a:r>
            <a:r>
              <a:rPr lang="en-US" sz="6000" b="0" strike="noStrike" spc="-1" dirty="0" smtClean="0">
                <a:solidFill>
                  <a:srgbClr val="FFFFFF"/>
                </a:solidFill>
                <a:latin typeface="Tw Cen MT"/>
              </a:rPr>
              <a:t>/o </a:t>
            </a:r>
            <a:r>
              <a:rPr lang="en-US" sz="6000" b="0" strike="noStrike" spc="-1" dirty="0" err="1" smtClean="0">
                <a:solidFill>
                  <a:srgbClr val="FFFFFF"/>
                </a:solidFill>
                <a:latin typeface="Tw Cen MT"/>
              </a:rPr>
              <a:t>en</a:t>
            </a:r>
            <a:r>
              <a:rPr lang="en-US" sz="6000" b="0" strike="noStrike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6000" b="0" strike="noStrike" spc="-1" dirty="0" err="1" smtClean="0">
                <a:solidFill>
                  <a:srgbClr val="FFFFFF"/>
                </a:solidFill>
                <a:latin typeface="Tw Cen MT"/>
              </a:rPr>
              <a:t>participar</a:t>
            </a:r>
            <a:r>
              <a:rPr lang="en-US" sz="6000" b="0" strike="noStrike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6000" b="0" strike="noStrike" spc="-1" dirty="0" err="1" smtClean="0">
                <a:solidFill>
                  <a:srgbClr val="FFFFFF"/>
                </a:solidFill>
                <a:latin typeface="Tw Cen MT"/>
              </a:rPr>
              <a:t>pide</a:t>
            </a:r>
            <a:r>
              <a:rPr lang="en-US" sz="6000" b="0" strike="noStrike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6000" b="0" strike="noStrike" spc="-1" dirty="0" err="1" smtClean="0">
                <a:solidFill>
                  <a:srgbClr val="FFFFFF"/>
                </a:solidFill>
                <a:latin typeface="Tw Cen MT"/>
              </a:rPr>
              <a:t>tu</a:t>
            </a:r>
            <a:r>
              <a:rPr lang="en-US" sz="6000" b="0" strike="noStrike" spc="-1" dirty="0" smtClean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6000" b="0" strike="noStrike" spc="-1" dirty="0" err="1" smtClean="0">
                <a:solidFill>
                  <a:srgbClr val="FFFFFF"/>
                </a:solidFill>
                <a:latin typeface="Tw Cen MT"/>
              </a:rPr>
              <a:t>formulario</a:t>
            </a:r>
            <a:r>
              <a:rPr lang="en-US" sz="6000" b="0" strike="noStrike" spc="-1" dirty="0" smtClean="0">
                <a:solidFill>
                  <a:srgbClr val="FFFFFF"/>
                </a:solidFill>
                <a:latin typeface="Tw Cen MT"/>
              </a:rPr>
              <a:t> de </a:t>
            </a:r>
            <a:r>
              <a:rPr lang="en-US" sz="6000" b="0" strike="noStrike" spc="-1" dirty="0" err="1" smtClean="0">
                <a:solidFill>
                  <a:srgbClr val="FFFFFF"/>
                </a:solidFill>
                <a:latin typeface="Tw Cen MT"/>
              </a:rPr>
              <a:t>participación</a:t>
            </a:r>
            <a:r>
              <a:rPr lang="en-US" sz="6000" b="0" strike="noStrike" spc="-1" dirty="0" smtClean="0">
                <a:solidFill>
                  <a:srgbClr val="FFFFFF"/>
                </a:solidFill>
                <a:latin typeface="Tw Cen MT"/>
              </a:rPr>
              <a:t> a</a:t>
            </a:r>
            <a:endParaRPr lang="en-US" sz="6000" b="0" strike="noStrike" spc="-1" dirty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 idx="4294967295"/>
          </p:nvPr>
        </p:nvSpPr>
        <p:spPr>
          <a:xfrm>
            <a:off x="844826" y="3061253"/>
            <a:ext cx="10774017" cy="219524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sz="4800" cap="all" spc="-1" dirty="0" smtClean="0">
                <a:solidFill>
                  <a:srgbClr val="FFFFFF"/>
                </a:solidFill>
                <a:latin typeface="Tw Cen MT"/>
              </a:rPr>
              <a:t>dsuaherz@canariaseducacion.es</a:t>
            </a:r>
            <a:endParaRPr lang="en-US" sz="4800" b="0" strike="noStrike" spc="-1" dirty="0">
              <a:solidFill>
                <a:srgbClr val="FFFF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669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51</TotalTime>
  <Words>236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DejaVu Sans</vt:lpstr>
      <vt:lpstr>Times New Roman</vt:lpstr>
      <vt:lpstr>Tw Cen MT</vt:lpstr>
      <vt:lpstr>Office Theme</vt:lpstr>
      <vt:lpstr>CRITERIOS DE SELECCIÓN</vt:lpstr>
      <vt:lpstr>Premisas a cumplir</vt:lpstr>
      <vt:lpstr>CALENDARIO PROCESO SELECCIÓN</vt:lpstr>
      <vt:lpstr>Si estás interesada/o en participar pide tu formulario de participación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KA-131 CURSO 22/23  IES MESA Y LOPEZ</dc:title>
  <dc:subject/>
  <dc:creator>profe08</dc:creator>
  <dc:description/>
  <cp:lastModifiedBy>david sh</cp:lastModifiedBy>
  <cp:revision>14</cp:revision>
  <dcterms:created xsi:type="dcterms:W3CDTF">2022-10-25T10:57:04Z</dcterms:created>
  <dcterms:modified xsi:type="dcterms:W3CDTF">2023-11-12T17:45:25Z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4</vt:i4>
  </property>
</Properties>
</file>